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6858000" cx="9144000"/>
  <p:notesSz cx="6858000" cy="9144000"/>
  <p:embeddedFontLst>
    <p:embeddedFont>
      <p:font typeface="Constantia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16" roundtripDataSignature="AMtx7mhDExuUe6NIYLkKy5bNZg/4hPFU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Constantia-bold.fntdata"/><Relationship Id="rId12" Type="http://schemas.openxmlformats.org/officeDocument/2006/relationships/font" Target="fonts/Constantia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Constantia-boldItalic.fntdata"/><Relationship Id="rId14" Type="http://schemas.openxmlformats.org/officeDocument/2006/relationships/font" Target="fonts/Constantia-italic.fntdata"/><Relationship Id="rId16" Type="http://customschemas.google.com/relationships/presentationmetadata" Target="meta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9"/>
          <p:cNvSpPr txBox="1"/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8275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5600"/>
              <a:buFont typeface="Calibri"/>
              <a:buNone/>
              <a:defRPr b="1" sz="5600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9"/>
          <p:cNvSpPr txBox="1"/>
          <p:nvPr>
            <p:ph idx="1" type="subTitle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275" wrap="square" tIns="45700">
            <a:normAutofit/>
          </a:bodyPr>
          <a:lstStyle>
            <a:lvl1pPr lvl="0" marR="45720" algn="r">
              <a:spcBef>
                <a:spcPts val="520"/>
              </a:spcBef>
              <a:spcAft>
                <a:spcPts val="0"/>
              </a:spcAft>
              <a:buSzPts val="247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9" name="Google Shape;19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9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9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/>
          <p:nvPr/>
        </p:nvSpPr>
        <p:spPr>
          <a:xfrm flipH="1" rot="-10380000">
            <a:off x="3165753" y="1108077"/>
            <a:ext cx="5257800" cy="4114800"/>
          </a:xfrm>
          <a:prstGeom prst="snipRoundRect">
            <a:avLst>
              <a:gd fmla="val 0" name="adj1"/>
              <a:gd fmla="val 3646" name="adj2"/>
            </a:avLst>
          </a:prstGeom>
          <a:solidFill>
            <a:srgbClr val="FFFFFF"/>
          </a:solidFill>
          <a:ln cap="rnd" cmpd="sng" w="9525">
            <a:solidFill>
              <a:srgbClr val="C0C0C0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sx="98500" kx="100000" rotWithShape="0" algn="tl" dir="7500000" dist="38500" sy="100080">
              <a:srgbClr val="000000">
                <a:alpha val="2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85" name="Google Shape;85;p17"/>
          <p:cNvSpPr/>
          <p:nvPr/>
        </p:nvSpPr>
        <p:spPr>
          <a:xfrm flipH="1" rot="-10380000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cap="flat" cmpd="sng" w="12700">
            <a:solidFill>
              <a:srgbClr val="FFFFFF"/>
            </a:solidFill>
            <a:prstDash val="solid"/>
            <a:bevel/>
            <a:headEnd len="sm" w="sm" type="none"/>
            <a:tailEnd len="sm" w="sm" type="none"/>
          </a:ln>
          <a:effectLst>
            <a:outerShdw blurRad="19685" rotWithShape="0" algn="tl" dir="12900000" dist="6350">
              <a:srgbClr val="000000">
                <a:alpha val="46666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86" name="Google Shape;86;p17"/>
          <p:cNvSpPr txBox="1"/>
          <p:nvPr>
            <p:ph type="title"/>
          </p:nvPr>
        </p:nvSpPr>
        <p:spPr>
          <a:xfrm>
            <a:off x="609600" y="1176996"/>
            <a:ext cx="2212848" cy="158262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  <a:defRPr b="1" sz="2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609600" y="2828785"/>
            <a:ext cx="2209800" cy="2179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64000" spcFirstLastPara="1" rIns="45700" wrap="square" tIns="45700">
            <a:normAutofit/>
          </a:bodyPr>
          <a:lstStyle>
            <a:lvl1pPr indent="-228600" lvl="0" marL="457200" algn="l">
              <a:spcBef>
                <a:spcPts val="250"/>
              </a:spcBef>
              <a:spcAft>
                <a:spcPts val="0"/>
              </a:spcAft>
              <a:buSzPts val="1235"/>
              <a:buFont typeface="Constantia"/>
              <a:buNone/>
              <a:defRPr sz="1300"/>
            </a:lvl1pPr>
            <a:lvl2pPr indent="-293369" lvl="1" marL="914400" algn="l">
              <a:spcBef>
                <a:spcPts val="240"/>
              </a:spcBef>
              <a:spcAft>
                <a:spcPts val="0"/>
              </a:spcAft>
              <a:buSzPts val="1020"/>
              <a:buChar char="⚫"/>
              <a:defRPr sz="1200"/>
            </a:lvl2pPr>
            <a:lvl3pPr indent="-273050" lvl="2" marL="1371600" algn="l">
              <a:spcBef>
                <a:spcPts val="200"/>
              </a:spcBef>
              <a:spcAft>
                <a:spcPts val="0"/>
              </a:spcAft>
              <a:buSzPts val="700"/>
              <a:buChar char="⚫"/>
              <a:defRPr sz="1000"/>
            </a:lvl3pPr>
            <a:lvl4pPr indent="-265747" lvl="3" marL="1828800" algn="l">
              <a:spcBef>
                <a:spcPts val="180"/>
              </a:spcBef>
              <a:spcAft>
                <a:spcPts val="0"/>
              </a:spcAft>
              <a:buSzPts val="585"/>
              <a:buChar char="⚫"/>
              <a:defRPr sz="900"/>
            </a:lvl4pPr>
            <a:lvl5pPr indent="-265747" lvl="4" marL="2286000" algn="l">
              <a:spcBef>
                <a:spcPts val="180"/>
              </a:spcBef>
              <a:spcAft>
                <a:spcPts val="0"/>
              </a:spcAft>
              <a:buSzPts val="585"/>
              <a:buChar char="⚫"/>
              <a:defRPr sz="9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7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7"/>
          <p:cNvSpPr txBox="1"/>
          <p:nvPr>
            <p:ph idx="12" type="sldNum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  <p:sp>
        <p:nvSpPr>
          <p:cNvPr id="91" name="Google Shape;91;p17"/>
          <p:cNvSpPr/>
          <p:nvPr>
            <p:ph idx="2" type="pic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lt2"/>
          </a:solidFill>
          <a:ln cap="rnd" cmpd="sng" w="9525">
            <a:solidFill>
              <a:srgbClr val="C0C0C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17"/>
          <p:cNvSpPr/>
          <p:nvPr/>
        </p:nvSpPr>
        <p:spPr>
          <a:xfrm flipH="1" rot="10800000">
            <a:off x="-9525" y="5816600"/>
            <a:ext cx="9163050" cy="1041400"/>
          </a:xfrm>
          <a:custGeom>
            <a:rect b="b" l="l" r="r" t="t"/>
            <a:pathLst>
              <a:path extrusionOk="0" h="656" w="5772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93" name="Google Shape;93;p17"/>
          <p:cNvSpPr/>
          <p:nvPr/>
        </p:nvSpPr>
        <p:spPr>
          <a:xfrm flipH="1" rot="10800000">
            <a:off x="4381500" y="6219825"/>
            <a:ext cx="4762500" cy="638175"/>
          </a:xfrm>
          <a:custGeom>
            <a:rect b="b" l="l" r="r" t="t"/>
            <a:pathLst>
              <a:path extrusionOk="0" h="595" w="300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8"/>
          <p:cNvSpPr txBox="1"/>
          <p:nvPr>
            <p:ph idx="1" type="body"/>
          </p:nvPr>
        </p:nvSpPr>
        <p:spPr>
          <a:xfrm rot="5400000">
            <a:off x="2377440" y="15240"/>
            <a:ext cx="438912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7185" lvl="0" marL="457200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8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8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 rot="5400000">
            <a:off x="5052219" y="2491582"/>
            <a:ext cx="5211763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9"/>
          <p:cNvSpPr txBox="1"/>
          <p:nvPr>
            <p:ph idx="1" type="body"/>
          </p:nvPr>
        </p:nvSpPr>
        <p:spPr>
          <a:xfrm rot="5400000">
            <a:off x="861219" y="510382"/>
            <a:ext cx="5211763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7185" lvl="0" marL="457200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9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9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0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7185" lvl="0" marL="457200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0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0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8275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5600"/>
              <a:buFont typeface="Calibri"/>
              <a:buNone/>
              <a:defRPr b="1" sz="5600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8"/>
          <p:cNvSpPr txBox="1"/>
          <p:nvPr>
            <p:ph idx="1" type="subTitle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275" wrap="square" tIns="45700">
            <a:normAutofit/>
          </a:bodyPr>
          <a:lstStyle>
            <a:lvl1pPr lvl="0" marR="45720" algn="r">
              <a:spcBef>
                <a:spcPts val="520"/>
              </a:spcBef>
              <a:spcAft>
                <a:spcPts val="0"/>
              </a:spcAft>
              <a:buSzPts val="247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8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type="title"/>
          </p:nvPr>
        </p:nvSpPr>
        <p:spPr>
          <a:xfrm>
            <a:off x="530352" y="1316736"/>
            <a:ext cx="7772400" cy="136245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4AE3AC"/>
              </a:buClr>
              <a:buSzPts val="5600"/>
              <a:buFont typeface="Calibri"/>
              <a:buNone/>
              <a:defRPr b="1" sz="5600" cap="none">
                <a:solidFill>
                  <a:srgbClr val="4AE3A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" type="body"/>
          </p:nvPr>
        </p:nvSpPr>
        <p:spPr>
          <a:xfrm>
            <a:off x="530352" y="2704664"/>
            <a:ext cx="7772400" cy="1509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spcBef>
                <a:spcPts val="440"/>
              </a:spcBef>
              <a:spcAft>
                <a:spcPts val="0"/>
              </a:spcAft>
              <a:buSzPts val="2090"/>
              <a:buNone/>
              <a:defRPr sz="22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chemeClr val="lt1"/>
                </a:solidFill>
              </a:defRPr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2"/>
          <p:cNvSpPr txBox="1"/>
          <p:nvPr>
            <p:ph idx="1" type="body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5445" lvl="0" marL="457200" algn="l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indent="-358140" lvl="1" marL="914400" algn="l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indent="-317500" lvl="2" marL="1371600" algn="l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12"/>
          <p:cNvSpPr txBox="1"/>
          <p:nvPr>
            <p:ph idx="2" type="body"/>
          </p:nvPr>
        </p:nvSpPr>
        <p:spPr>
          <a:xfrm>
            <a:off x="4648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5445" lvl="0" marL="457200" algn="l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indent="-358140" lvl="1" marL="914400" algn="l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indent="-317500" lvl="2" marL="1371600" algn="l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2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1" type="body"/>
          </p:nvPr>
        </p:nvSpPr>
        <p:spPr>
          <a:xfrm>
            <a:off x="457200" y="1855248"/>
            <a:ext cx="4040188" cy="65935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280"/>
              <a:buNone/>
              <a:defRPr b="1" sz="2400" cap="none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13"/>
          <p:cNvSpPr txBox="1"/>
          <p:nvPr>
            <p:ph idx="2" type="body"/>
          </p:nvPr>
        </p:nvSpPr>
        <p:spPr>
          <a:xfrm>
            <a:off x="4645025" y="1859757"/>
            <a:ext cx="4041775" cy="654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280"/>
              <a:buNone/>
              <a:defRPr b="1" sz="2400" cap="none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13"/>
          <p:cNvSpPr txBox="1"/>
          <p:nvPr>
            <p:ph idx="3" type="body"/>
          </p:nvPr>
        </p:nvSpPr>
        <p:spPr>
          <a:xfrm>
            <a:off x="457200" y="2514600"/>
            <a:ext cx="4040188" cy="3845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indent="-361315" lvl="0" marL="457200" algn="l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indent="-336550" lvl="1" marL="91440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indent="-294639" lvl="3" marL="1828800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indent="-294639" lvl="4" marL="2286000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13"/>
          <p:cNvSpPr txBox="1"/>
          <p:nvPr>
            <p:ph idx="4" type="body"/>
          </p:nvPr>
        </p:nvSpPr>
        <p:spPr>
          <a:xfrm>
            <a:off x="4645025" y="2514600"/>
            <a:ext cx="4041775" cy="3845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indent="-361315" lvl="0" marL="457200" algn="l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indent="-336550" lvl="1" marL="91440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indent="-294639" lvl="3" marL="1828800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indent="-294639" lvl="4" marL="2286000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3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3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title"/>
          </p:nvPr>
        </p:nvSpPr>
        <p:spPr>
          <a:xfrm>
            <a:off x="457200" y="704088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b="0"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4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4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5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5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685800" y="514352"/>
            <a:ext cx="2743200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None/>
              <a:defRPr b="0"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75" spcFirstLastPara="1" rIns="1827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33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16"/>
          <p:cNvSpPr txBox="1"/>
          <p:nvPr>
            <p:ph idx="2" type="body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indent="-397510" lvl="0" marL="457200" algn="l">
              <a:spcBef>
                <a:spcPts val="560"/>
              </a:spcBef>
              <a:spcAft>
                <a:spcPts val="0"/>
              </a:spcAft>
              <a:buSzPts val="2660"/>
              <a:buChar char="⚫"/>
              <a:defRPr sz="2800"/>
            </a:lvl1pPr>
            <a:lvl2pPr indent="-368935" lvl="1" marL="914400" algn="l">
              <a:spcBef>
                <a:spcPts val="520"/>
              </a:spcBef>
              <a:spcAft>
                <a:spcPts val="0"/>
              </a:spcAft>
              <a:buSzPts val="2210"/>
              <a:buChar char="⚫"/>
              <a:defRPr sz="2600"/>
            </a:lvl2pPr>
            <a:lvl3pPr indent="-335280" lvl="2" marL="1371600" algn="l">
              <a:spcBef>
                <a:spcPts val="480"/>
              </a:spcBef>
              <a:spcAft>
                <a:spcPts val="0"/>
              </a:spcAft>
              <a:buSzPts val="1680"/>
              <a:buChar char="⚫"/>
              <a:defRPr sz="2400"/>
            </a:lvl3pPr>
            <a:lvl4pPr indent="-311150" lvl="3" marL="1828800" algn="l">
              <a:spcBef>
                <a:spcPts val="400"/>
              </a:spcBef>
              <a:spcAft>
                <a:spcPts val="0"/>
              </a:spcAft>
              <a:buSzPts val="1300"/>
              <a:buChar char="⚫"/>
              <a:defRPr sz="2000"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6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6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1">
            <a:alphaModFix/>
          </a:blip>
          <a:tile algn="tl" flip="none" tx="0" sx="65000" ty="0" sy="65000"/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/>
          <p:nvPr/>
        </p:nvSpPr>
        <p:spPr>
          <a:xfrm>
            <a:off x="-9525" y="-7144"/>
            <a:ext cx="9163050" cy="1041400"/>
          </a:xfrm>
          <a:custGeom>
            <a:rect b="b" l="l" r="r" t="t"/>
            <a:pathLst>
              <a:path extrusionOk="0" h="656" w="5772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7" name="Google Shape;7;p7"/>
          <p:cNvSpPr/>
          <p:nvPr/>
        </p:nvSpPr>
        <p:spPr>
          <a:xfrm>
            <a:off x="4381500" y="-7144"/>
            <a:ext cx="4762500" cy="638175"/>
          </a:xfrm>
          <a:custGeom>
            <a:rect b="b" l="l" r="r" t="t"/>
            <a:pathLst>
              <a:path extrusionOk="0" h="595" w="300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8" name="Google Shape;8;p7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Calibri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7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5445" lvl="0" marL="457200" marR="0" rtl="0" algn="l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⚫"/>
              <a:defRPr b="0" i="0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b="0" i="0" sz="2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21944" lvl="2" marL="13716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b="0" i="0" sz="21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111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0" name="Google Shape;10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1" name="Google Shape;11;p7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2" name="Google Shape;12;p7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  <p:grpSp>
        <p:nvGrpSpPr>
          <p:cNvPr id="13" name="Google Shape;13;p7"/>
          <p:cNvGrpSpPr/>
          <p:nvPr/>
        </p:nvGrpSpPr>
        <p:grpSpPr>
          <a:xfrm>
            <a:off x="-29294" y="-16113"/>
            <a:ext cx="9198255" cy="1086266"/>
            <a:chOff x="-29322" y="-1971"/>
            <a:chExt cx="9198255" cy="1086266"/>
          </a:xfrm>
        </p:grpSpPr>
        <p:sp>
          <p:nvSpPr>
            <p:cNvPr id="14" name="Google Shape;14;p7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rect b="b" l="l" r="r" t="t"/>
              <a:pathLst>
                <a:path extrusionOk="0" h="1055" w="5772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cap="flat" cmpd="sng" w="10775">
              <a:solidFill>
                <a:srgbClr val="09B6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5" name="Google Shape;15;p7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rect b="b" l="l" r="r" t="t"/>
              <a:pathLst>
                <a:path extrusionOk="0" h="854" w="5766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1">
            <a:alphaModFix/>
          </a:blip>
          <a:tile algn="tl" flip="none" tx="0" sx="65000" ty="0" sy="65000"/>
        </a:blip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/>
          <p:nvPr/>
        </p:nvSpPr>
        <p:spPr>
          <a:xfrm>
            <a:off x="-9525" y="-7144"/>
            <a:ext cx="9163050" cy="1041400"/>
          </a:xfrm>
          <a:custGeom>
            <a:rect b="b" l="l" r="r" t="t"/>
            <a:pathLst>
              <a:path extrusionOk="0" h="656" w="5772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4" name="Google Shape;24;p6"/>
          <p:cNvSpPr/>
          <p:nvPr/>
        </p:nvSpPr>
        <p:spPr>
          <a:xfrm>
            <a:off x="4381500" y="-7144"/>
            <a:ext cx="4762500" cy="638175"/>
          </a:xfrm>
          <a:custGeom>
            <a:rect b="b" l="l" r="r" t="t"/>
            <a:pathLst>
              <a:path extrusionOk="0" h="595" w="300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5" name="Google Shape;25;p6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6" name="Google Shape;26;p6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5445" lvl="0" marL="457200" marR="0" rtl="0" algn="l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⚫"/>
              <a:defRPr b="0" i="0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21944" lvl="2" marL="13716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111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7" name="Google Shape;2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8" name="Google Shape;28;p6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20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20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20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20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20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20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20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20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20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  <p:grpSp>
        <p:nvGrpSpPr>
          <p:cNvPr id="30" name="Google Shape;30;p6"/>
          <p:cNvGrpSpPr/>
          <p:nvPr/>
        </p:nvGrpSpPr>
        <p:grpSpPr>
          <a:xfrm>
            <a:off x="-29294" y="-16113"/>
            <a:ext cx="9198255" cy="1086266"/>
            <a:chOff x="-29322" y="-1971"/>
            <a:chExt cx="9198255" cy="1086266"/>
          </a:xfrm>
        </p:grpSpPr>
        <p:sp>
          <p:nvSpPr>
            <p:cNvPr id="31" name="Google Shape;31;p6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rect b="b" l="l" r="r" t="t"/>
              <a:pathLst>
                <a:path extrusionOk="0" h="1055" w="5772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cap="flat" cmpd="sng" w="10775">
              <a:solidFill>
                <a:srgbClr val="09B6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32" name="Google Shape;32;p6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rect b="b" l="l" r="r" t="t"/>
              <a:pathLst>
                <a:path extrusionOk="0" h="854" w="5766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-2" y="0"/>
            <a:ext cx="928690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"/>
          <p:cNvSpPr/>
          <p:nvPr/>
        </p:nvSpPr>
        <p:spPr>
          <a:xfrm>
            <a:off x="285720" y="1928802"/>
            <a:ext cx="7358114" cy="3143272"/>
          </a:xfrm>
          <a:prstGeom prst="rect">
            <a:avLst/>
          </a:prstGeom>
          <a:gradFill>
            <a:gsLst>
              <a:gs pos="0">
                <a:srgbClr val="ABE49C"/>
              </a:gs>
              <a:gs pos="43000">
                <a:srgbClr val="CCF2C2"/>
              </a:gs>
              <a:gs pos="93000">
                <a:srgbClr val="EFFAEC"/>
              </a:gs>
              <a:gs pos="100000">
                <a:srgbClr val="F7FFF7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57150" rotWithShape="0" algn="ctr" dir="5400000" dist="381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o-RO" sz="3200">
                <a:solidFill>
                  <a:srgbClr val="B1CBFF"/>
                </a:solidFill>
                <a:latin typeface="Constantia"/>
                <a:ea typeface="Constantia"/>
                <a:cs typeface="Constantia"/>
                <a:sym typeface="Constantia"/>
              </a:rPr>
              <a:t>CERCUL PEDAGOGIC AL EDUCATOARELOR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o-RO" sz="3200">
                <a:solidFill>
                  <a:srgbClr val="B1CBFF"/>
                </a:solidFill>
                <a:latin typeface="Constantia"/>
                <a:ea typeface="Constantia"/>
                <a:cs typeface="Constantia"/>
                <a:sym typeface="Constantia"/>
              </a:rPr>
              <a:t>ZONA REGHIN / SECȚIA ROMÂNĂ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o-RO" sz="3200">
                <a:solidFill>
                  <a:srgbClr val="B1CBFF"/>
                </a:solidFill>
                <a:latin typeface="Constantia"/>
                <a:ea typeface="Constantia"/>
                <a:cs typeface="Constantia"/>
                <a:sym typeface="Constantia"/>
              </a:rPr>
              <a:t>TEMA: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o-RO" sz="3200">
                <a:solidFill>
                  <a:srgbClr val="B1CBFF"/>
                </a:solidFill>
                <a:latin typeface="Constantia"/>
                <a:ea typeface="Constantia"/>
                <a:cs typeface="Constantia"/>
                <a:sym typeface="Constantia"/>
              </a:rPr>
              <a:t>„DIVERSITATE CULTURALĂ ÎN ACTIVITĂȚILE CU PREȘCOLARII”</a:t>
            </a:r>
            <a:endParaRPr/>
          </a:p>
        </p:txBody>
      </p:sp>
      <p:sp>
        <p:nvSpPr>
          <p:cNvPr id="112" name="Google Shape;112;p1"/>
          <p:cNvSpPr/>
          <p:nvPr/>
        </p:nvSpPr>
        <p:spPr>
          <a:xfrm>
            <a:off x="357158" y="571480"/>
            <a:ext cx="6643734" cy="13573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Inspectoratul Școlar Județean Mureș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Grădinița cu Program Prelungit Nr.5, Reghin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EFEF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" name="Google Shape;113;p1"/>
          <p:cNvSpPr/>
          <p:nvPr/>
        </p:nvSpPr>
        <p:spPr>
          <a:xfrm>
            <a:off x="428596" y="5214950"/>
            <a:ext cx="2071702" cy="5000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31 martie 2022</a:t>
            </a:r>
            <a:endParaRPr/>
          </a:p>
        </p:txBody>
      </p:sp>
      <p:sp>
        <p:nvSpPr>
          <p:cNvPr id="114" name="Google Shape;114;p1"/>
          <p:cNvSpPr/>
          <p:nvPr/>
        </p:nvSpPr>
        <p:spPr>
          <a:xfrm>
            <a:off x="3071802" y="6072206"/>
            <a:ext cx="2786082" cy="5000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An școlar 2021-2022</a:t>
            </a:r>
            <a:endParaRPr/>
          </a:p>
        </p:txBody>
      </p:sp>
    </p:spTree>
  </p:cSld>
  <p:clrMapOvr>
    <a:masterClrMapping/>
  </p:clrMapOvr>
  <p:transition spd="slow"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-2" y="0"/>
            <a:ext cx="928690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ntercultural | Crianças de mãos dadas, Projeto sobre meio ambiente, Rotina  na educação infantil" id="120" name="Google Shape;120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86512" y="3143248"/>
            <a:ext cx="2617448" cy="4062752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"/>
          <p:cNvSpPr/>
          <p:nvPr/>
        </p:nvSpPr>
        <p:spPr>
          <a:xfrm>
            <a:off x="1142976" y="1571612"/>
            <a:ext cx="5214974" cy="4714908"/>
          </a:xfrm>
          <a:prstGeom prst="rect">
            <a:avLst/>
          </a:pr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o-RO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COORDONATORI</a:t>
            </a:r>
            <a:r>
              <a:rPr lang="ro-RO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INSPECTORATUL ȘCOLAR JUDEȚEAN MUREȘ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INSPECTOR PENTRU EDUCAȚIE TIMPURIE: PROF. GROS MARIA RAMONA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DIRECTOR:  PROF. HOLIRCĂ ANABELLA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o-RO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RESPONSABILI CERC PEDAGOGIC: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PROF. MOLDOVAN VIOLETA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PROF.CIRILESCU SANDA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o-RO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ORGANIZATORI: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GRĂDINIȚA CU PROGRAM PRELUNGIT NR.5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DIRECTOR: PROF. HOLIRCĂ ANABELLA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PROF. MOLDOVAN VIOLETA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PROF.GIURGIU MONICA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PROF.MAIER CODRUȚA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PROF. BACIU PAULA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PROF. BUCUR ALINA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PROF. CĂPRAR LILIANA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PROF.OLTEAN ANGELA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PROF.LAZAR ADRIANA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2"/>
          <p:cNvSpPr/>
          <p:nvPr/>
        </p:nvSpPr>
        <p:spPr>
          <a:xfrm>
            <a:off x="357158" y="285728"/>
            <a:ext cx="6643734" cy="10001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o-RO" sz="2000">
                <a:solidFill>
                  <a:srgbClr val="B1CBFF"/>
                </a:solidFill>
                <a:latin typeface="Constantia"/>
                <a:ea typeface="Constantia"/>
                <a:cs typeface="Constantia"/>
                <a:sym typeface="Constantia"/>
              </a:rPr>
              <a:t>DIVERSITATE CULTURALĂ ÎN ACTIVITĂȚILE CU PREȘCOLARII</a:t>
            </a:r>
            <a:endParaRPr/>
          </a:p>
        </p:txBody>
      </p:sp>
    </p:spTree>
  </p:cSld>
  <p:clrMapOvr>
    <a:masterClrMapping/>
  </p:clrMapOvr>
  <p:transition spd="slow">
    <p:plus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ro-RO"/>
              <a:t>Argument</a:t>
            </a:r>
            <a:endParaRPr/>
          </a:p>
        </p:txBody>
      </p:sp>
      <p:sp>
        <p:nvSpPr>
          <p:cNvPr id="128" name="Google Shape;128;p3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274320" lvl="0" marL="274320" rtl="0" algn="just">
              <a:spcBef>
                <a:spcPts val="0"/>
              </a:spcBef>
              <a:spcAft>
                <a:spcPts val="0"/>
              </a:spcAft>
              <a:buSzPct val="95000"/>
              <a:buNone/>
            </a:pPr>
            <a:r>
              <a:rPr lang="ro-RO"/>
              <a:t>		Conviețuirea împreună cu „alții” ne dă posibilitatea să ne cunoaștem, să luăm ce e mai bun de la fiecare și să ne ajutăm reciproc. Nevoia de interculturalitate înseamnă lărgirea perspectivei spre modelele culturale și valorile proprii ale altor culturi. </a:t>
            </a:r>
            <a:endParaRPr/>
          </a:p>
          <a:p>
            <a:pPr indent="-274320" lvl="0" marL="274320" rtl="0" algn="just">
              <a:spcBef>
                <a:spcPts val="403"/>
              </a:spcBef>
              <a:spcAft>
                <a:spcPts val="0"/>
              </a:spcAft>
              <a:buSzPct val="95000"/>
              <a:buNone/>
            </a:pPr>
            <a:r>
              <a:rPr lang="ro-RO"/>
              <a:t>		Diversitatea este mirodenia care ne încântă viața în relațiile pe care le stabilim cu ceilalți. A fi altfel, a vorbi altă limbă, a avea alt mod de viață, nu sunt decât un rezervor inepuizabil de experiențe noi diferite.</a:t>
            </a:r>
            <a:endParaRPr/>
          </a:p>
          <a:p>
            <a:pPr indent="-274320" lvl="0" marL="274320" rtl="0" algn="just">
              <a:spcBef>
                <a:spcPts val="403"/>
              </a:spcBef>
              <a:spcAft>
                <a:spcPts val="0"/>
              </a:spcAft>
              <a:buSzPct val="95000"/>
              <a:buNone/>
            </a:pPr>
            <a:r>
              <a:rPr lang="ro-RO"/>
              <a:t>		Cunoașterea și acceptarea diversității oferă oamenilor o deschidere spre dimensiunea culturală, cultivă respectul față de sine și față de ceilalți, creează condiții pentru dezvoltarea sociabilității, a prieteniei și a cooperării cu ceilalți, facilitând deprinderea unor abilități de conviețuire în societatea plurală a zilelor noastre. </a:t>
            </a:r>
            <a:endParaRPr/>
          </a:p>
          <a:p>
            <a:pPr indent="-274320" lvl="0" marL="274320" rtl="0" algn="just">
              <a:spcBef>
                <a:spcPts val="403"/>
              </a:spcBef>
              <a:spcAft>
                <a:spcPts val="0"/>
              </a:spcAft>
              <a:buSzPct val="95000"/>
              <a:buNone/>
            </a:pPr>
            <a:r>
              <a:rPr lang="ro-RO"/>
              <a:t>		Educarea populației preșcolare în spiritul pedagogiei interculturale este absolut necesară, deoarece creează premisele coabitării armoniose.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"/>
          <p:cNvSpPr txBox="1"/>
          <p:nvPr>
            <p:ph type="title"/>
          </p:nvPr>
        </p:nvSpPr>
        <p:spPr>
          <a:xfrm>
            <a:off x="500034" y="500042"/>
            <a:ext cx="8229600" cy="28575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</a:pPr>
            <a:r>
              <a:rPr lang="ro-RO"/>
              <a:t>Scopul: Creșterea nivelului de conștientizare a diferențelor culturale și promovarea respectului pentru diversitate</a:t>
            </a:r>
            <a:endParaRPr/>
          </a:p>
        </p:txBody>
      </p:sp>
      <p:sp>
        <p:nvSpPr>
          <p:cNvPr id="134" name="Google Shape;134;p4"/>
          <p:cNvSpPr txBox="1"/>
          <p:nvPr>
            <p:ph idx="1" type="body"/>
          </p:nvPr>
        </p:nvSpPr>
        <p:spPr>
          <a:xfrm>
            <a:off x="357158" y="342900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470"/>
              <a:buNone/>
            </a:pPr>
            <a:r>
              <a:rPr lang="ro-RO"/>
              <a:t>Obiective: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Font typeface="Constantia"/>
              <a:buChar char="-"/>
            </a:pPr>
            <a:r>
              <a:rPr lang="ro-RO"/>
              <a:t> identificarea unor țări și a unor elemente definitorii ale acestora ( limbă, drapel, monumente specifice, preparate culinare, vestimentație, etc.);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rPr lang="ro-RO"/>
              <a:t>-acceptarea și respectarea diferențelor culturale;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Font typeface="Constantia"/>
              <a:buChar char="-"/>
            </a:pPr>
            <a:r>
              <a:rPr lang="ro-RO"/>
              <a:t>încurajarea dialogului intercultural;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"/>
          <p:cNvSpPr txBox="1"/>
          <p:nvPr>
            <p:ph idx="1" type="body"/>
          </p:nvPr>
        </p:nvSpPr>
        <p:spPr>
          <a:xfrm>
            <a:off x="428596" y="857232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74320" lvl="0" marL="274320" rtl="0" algn="just">
              <a:spcBef>
                <a:spcPts val="0"/>
              </a:spcBef>
              <a:spcAft>
                <a:spcPts val="0"/>
              </a:spcAft>
              <a:buSzPct val="95000"/>
              <a:buNone/>
            </a:pPr>
            <a:r>
              <a:rPr lang="ro-RO"/>
              <a:t>„</a:t>
            </a:r>
            <a:r>
              <a:rPr b="1" lang="ro-RO">
                <a:latin typeface="Times New Roman"/>
                <a:ea typeface="Times New Roman"/>
                <a:cs typeface="Times New Roman"/>
                <a:sym typeface="Times New Roman"/>
              </a:rPr>
              <a:t>Frumusețea existențială ne este dată de celălalt, de miracolul ieșirii din sine, de proiectarea în altul, de iubirea celui apropiat  - ca și a celui îndepărtat”</a:t>
            </a:r>
            <a:r>
              <a:rPr lang="ro-RO"/>
              <a:t> –Constantin Cucoș</a:t>
            </a:r>
            <a:endParaRPr/>
          </a:p>
          <a:p>
            <a:pPr indent="-274320" lvl="0" marL="274320" rtl="0" algn="just">
              <a:spcBef>
                <a:spcPts val="481"/>
              </a:spcBef>
              <a:spcAft>
                <a:spcPts val="0"/>
              </a:spcAft>
              <a:buSzPct val="95000"/>
              <a:buNone/>
            </a:pPr>
            <a:r>
              <a:rPr lang="ro-RO"/>
              <a:t>		Fiecare ființă umană posedă un fond cultural specific, o identitate proprie, de aceea, recunoașterea modurilor de viață și acceptarea diferențelor culturale, reprezintă un deziderat al tuturor școlilor contemporane.</a:t>
            </a:r>
            <a:endParaRPr/>
          </a:p>
          <a:p>
            <a:pPr indent="-274320" lvl="0" marL="274320" rtl="0" algn="just">
              <a:spcBef>
                <a:spcPts val="481"/>
              </a:spcBef>
              <a:spcAft>
                <a:spcPts val="0"/>
              </a:spcAft>
              <a:buSzPct val="95000"/>
              <a:buNone/>
            </a:pPr>
            <a:r>
              <a:rPr lang="ro-RO"/>
              <a:t>		Sintagma „diversitatea culturală”este utilizată pentru a descrie un proces dinamic de schimburi, dialog și negociere între grupuri, punând accentul pe interacțiunea dintre grupuri percepute ca fiind distincte în societate.</a:t>
            </a:r>
            <a:endParaRPr/>
          </a:p>
          <a:p>
            <a:pPr indent="-274320" lvl="0" marL="274320" rtl="0" algn="ctr">
              <a:spcBef>
                <a:spcPts val="481"/>
              </a:spcBef>
              <a:spcAft>
                <a:spcPts val="0"/>
              </a:spcAft>
              <a:buSzPct val="95000"/>
              <a:buNone/>
            </a:pPr>
            <a:r>
              <a:rPr b="1" lang="ro-RO"/>
              <a:t>Dreptul de a fi diferit este un drept fundamental al omului, deci să îl respectăm!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2022-03-28T18:44:36Z</dcterms:created>
  <dc:creator>Mony</dc:creator>
</cp:coreProperties>
</file>